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6"/>
  </p:notesMasterIdLst>
  <p:handoutMasterIdLst>
    <p:handoutMasterId r:id="rId67"/>
  </p:handoutMasterIdLst>
  <p:sldIdLst>
    <p:sldId id="331" r:id="rId2"/>
    <p:sldId id="332" r:id="rId3"/>
    <p:sldId id="335" r:id="rId4"/>
    <p:sldId id="336" r:id="rId5"/>
    <p:sldId id="337" r:id="rId6"/>
    <p:sldId id="338" r:id="rId7"/>
    <p:sldId id="340" r:id="rId8"/>
    <p:sldId id="341" r:id="rId9"/>
    <p:sldId id="403" r:id="rId10"/>
    <p:sldId id="404" r:id="rId11"/>
    <p:sldId id="342" r:id="rId12"/>
    <p:sldId id="343" r:id="rId13"/>
    <p:sldId id="348" r:id="rId14"/>
    <p:sldId id="399" r:id="rId15"/>
    <p:sldId id="350" r:id="rId16"/>
    <p:sldId id="351" r:id="rId17"/>
    <p:sldId id="352" r:id="rId18"/>
    <p:sldId id="353" r:id="rId19"/>
    <p:sldId id="360" r:id="rId20"/>
    <p:sldId id="361" r:id="rId21"/>
    <p:sldId id="362" r:id="rId22"/>
    <p:sldId id="363" r:id="rId23"/>
    <p:sldId id="419" r:id="rId24"/>
    <p:sldId id="365" r:id="rId25"/>
    <p:sldId id="366" r:id="rId26"/>
    <p:sldId id="367" r:id="rId27"/>
    <p:sldId id="400" r:id="rId28"/>
    <p:sldId id="371" r:id="rId29"/>
    <p:sldId id="372" r:id="rId30"/>
    <p:sldId id="431" r:id="rId31"/>
    <p:sldId id="433" r:id="rId32"/>
    <p:sldId id="438" r:id="rId33"/>
    <p:sldId id="439" r:id="rId34"/>
    <p:sldId id="442" r:id="rId35"/>
    <p:sldId id="407" r:id="rId36"/>
    <p:sldId id="443" r:id="rId37"/>
    <p:sldId id="444" r:id="rId38"/>
    <p:sldId id="446" r:id="rId39"/>
    <p:sldId id="409" r:id="rId40"/>
    <p:sldId id="447" r:id="rId41"/>
    <p:sldId id="448" r:id="rId42"/>
    <p:sldId id="410" r:id="rId43"/>
    <p:sldId id="449" r:id="rId44"/>
    <p:sldId id="344" r:id="rId45"/>
    <p:sldId id="345" r:id="rId46"/>
    <p:sldId id="347" r:id="rId47"/>
    <p:sldId id="412" r:id="rId48"/>
    <p:sldId id="450" r:id="rId49"/>
    <p:sldId id="451" r:id="rId50"/>
    <p:sldId id="452" r:id="rId51"/>
    <p:sldId id="355" r:id="rId52"/>
    <p:sldId id="356" r:id="rId53"/>
    <p:sldId id="357" r:id="rId54"/>
    <p:sldId id="358" r:id="rId55"/>
    <p:sldId id="359" r:id="rId56"/>
    <p:sldId id="453" r:id="rId57"/>
    <p:sldId id="454" r:id="rId58"/>
    <p:sldId id="455" r:id="rId59"/>
    <p:sldId id="456" r:id="rId60"/>
    <p:sldId id="364" r:id="rId61"/>
    <p:sldId id="457" r:id="rId62"/>
    <p:sldId id="428" r:id="rId63"/>
    <p:sldId id="378" r:id="rId64"/>
    <p:sldId id="422" r:id="rId6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640"/>
  </p:normalViewPr>
  <p:slideViewPr>
    <p:cSldViewPr snapToGrid="0">
      <p:cViewPr varScale="1">
        <p:scale>
          <a:sx n="107" d="100"/>
          <a:sy n="107" d="100"/>
        </p:scale>
        <p:origin x="1840" y="16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2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96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3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75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15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48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81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32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10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10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87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31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8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30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481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486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66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73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46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68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384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195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2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36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05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7953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15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393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45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66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7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5:  Memory Management (Main Memory)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 </a:t>
            </a:r>
            <a:r>
              <a:rPr lang="en-US" altLang="en-US" sz="2800" dirty="0">
                <a:highlight>
                  <a:srgbClr val="FFFF00"/>
                </a:highlight>
              </a:rPr>
              <a:t>(Self Study)</a:t>
            </a:r>
            <a:endParaRPr lang="en-US" altLang="en-US" sz="2600" dirty="0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</a:t>
            </a:r>
            <a:br>
              <a:rPr lang="en-US" altLang="en-US" dirty="0"/>
            </a:br>
            <a:r>
              <a:rPr lang="en-US" altLang="en-US" dirty="0"/>
              <a:t>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r>
              <a:rPr lang="en-US" altLang="en-US" dirty="0"/>
              <a:t>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 (Cont’d): 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13807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 (Cont’d):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</p:txBody>
      </p:sp>
    </p:spTree>
    <p:extLst>
      <p:ext uri="{BB962C8B-B14F-4D97-AF65-F5344CB8AC3E}">
        <p14:creationId xmlns:p14="http://schemas.microsoft.com/office/powerpoint/2010/main" val="380777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616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263209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  <a:br>
              <a:rPr lang="en-US" altLang="en-US" sz="2400" dirty="0"/>
            </a:br>
            <a:r>
              <a:rPr lang="en-US" altLang="en-US" sz="2400" dirty="0">
                <a:highlight>
                  <a:srgbClr val="FFFF00"/>
                </a:highlight>
              </a:rPr>
              <a:t>(Self Study)</a:t>
            </a:r>
            <a:endParaRPr lang="en-US" altLang="en-US" sz="2400" dirty="0"/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28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415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6369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5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879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502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 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2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5069" y="1319009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7249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324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  <p:extLst>
      <p:ext uri="{BB962C8B-B14F-4D97-AF65-F5344CB8AC3E}">
        <p14:creationId xmlns:p14="http://schemas.microsoft.com/office/powerpoint/2010/main" val="3501816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 </a:t>
            </a:r>
            <a:br>
              <a:rPr lang="en-US" altLang="en-US" sz="3000" dirty="0"/>
            </a:br>
            <a:r>
              <a:rPr lang="en-US" altLang="en-US" sz="2800" dirty="0">
                <a:highlight>
                  <a:srgbClr val="FFFF00"/>
                </a:highlight>
              </a:rPr>
              <a:t>(Self Study)</a:t>
            </a:r>
            <a:endParaRPr lang="en-US" altLang="en-US" sz="3000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17273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6709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  <a:br>
              <a:rPr lang="en-US" altLang="en-US" dirty="0"/>
            </a:b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214631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6767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  <p:extLst>
      <p:ext uri="{BB962C8B-B14F-4D97-AF65-F5344CB8AC3E}">
        <p14:creationId xmlns:p14="http://schemas.microsoft.com/office/powerpoint/2010/main" val="417608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  <p:extLst>
      <p:ext uri="{BB962C8B-B14F-4D97-AF65-F5344CB8AC3E}">
        <p14:creationId xmlns:p14="http://schemas.microsoft.com/office/powerpoint/2010/main" val="4062545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480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  <p:extLst>
      <p:ext uri="{BB962C8B-B14F-4D97-AF65-F5344CB8AC3E}">
        <p14:creationId xmlns:p14="http://schemas.microsoft.com/office/powerpoint/2010/main" val="4246572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 </a:t>
            </a:r>
            <a:r>
              <a:rPr lang="en-US" altLang="en-US" dirty="0">
                <a:highlight>
                  <a:srgbClr val="FFFF00"/>
                </a:highlight>
              </a:rPr>
              <a:t>(Self Study)</a:t>
            </a:r>
            <a:endParaRPr lang="en-US" altLang="en-US" dirty="0"/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775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  <p:extLst>
      <p:ext uri="{BB962C8B-B14F-4D97-AF65-F5344CB8AC3E}">
        <p14:creationId xmlns:p14="http://schemas.microsoft.com/office/powerpoint/2010/main" val="2412619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546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681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878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14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642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064565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772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4082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9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  <a:r>
              <a:rPr lang="en-US" altLang="en-US" dirty="0">
                <a:highlight>
                  <a:srgbClr val="FFFF00"/>
                </a:highlight>
              </a:rPr>
              <a:t> (Self Study)</a:t>
            </a:r>
            <a:endParaRPr lang="en-US" altLang="en-US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12866</TotalTime>
  <Words>3943</Words>
  <Application>Microsoft Macintosh PowerPoint</Application>
  <PresentationFormat>On-screen Show (4:3)</PresentationFormat>
  <Paragraphs>506</Paragraphs>
  <Slides>64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5:  Memory Management (Main Memory)</vt:lpstr>
      <vt:lpstr>Chapter 5:  Memory Management</vt:lpstr>
      <vt:lpstr>Protection</vt:lpstr>
      <vt:lpstr>Hardware Address Protection</vt:lpstr>
      <vt:lpstr>Address Binding</vt:lpstr>
      <vt:lpstr>Binding of Instructions and Data to Memory</vt:lpstr>
      <vt:lpstr>Logical vs. Physical Address Space</vt:lpstr>
      <vt:lpstr>Memory-Management Unit (MMU)</vt:lpstr>
      <vt:lpstr>Memory-Management Unit (Cont.) (Self Study)</vt:lpstr>
      <vt:lpstr>Memory-Management Unit (Cont.)</vt:lpstr>
      <vt:lpstr>Dynamic Loading</vt:lpstr>
      <vt:lpstr>Dynamic Linking</vt:lpstr>
      <vt:lpstr>Contiguous Allocation (Self Study)</vt:lpstr>
      <vt:lpstr>Contiguous Allocation (Cont.) (Self Study)</vt:lpstr>
      <vt:lpstr> Variable Partition</vt:lpstr>
      <vt:lpstr>Dynamic Storage-Allocation Problem</vt:lpstr>
      <vt:lpstr>Fragmentation</vt:lpstr>
      <vt:lpstr>Fragmentation (Cont.) (Self Study)</vt:lpstr>
      <vt:lpstr>Paging</vt:lpstr>
      <vt:lpstr>Address Translation Scheme</vt:lpstr>
      <vt:lpstr>Paging Hardware (Self Study)</vt:lpstr>
      <vt:lpstr>Paging Model of Logical and  Physical Memory</vt:lpstr>
      <vt:lpstr>Paging Example (Self Study)</vt:lpstr>
      <vt:lpstr>Paging -- Calculating internal fragmentation (Self Study)</vt:lpstr>
      <vt:lpstr>Free Frames (Self Study)</vt:lpstr>
      <vt:lpstr>Implementation of Page Table (Self Study)</vt:lpstr>
      <vt:lpstr>Translation Look-Aside Buffer  (Self Study) </vt:lpstr>
      <vt:lpstr>Memory Protection (Self Study)</vt:lpstr>
      <vt:lpstr>Valid (v) or Invalid (i) Bit In A Page Table</vt:lpstr>
      <vt:lpstr>Swapping</vt:lpstr>
      <vt:lpstr>Schematic View of Swapping</vt:lpstr>
      <vt:lpstr>Chapter 5 (Cont’d):  Virtual Memory</vt:lpstr>
      <vt:lpstr>Chapter 5 (Cont’d):  Virtual Memory</vt:lpstr>
      <vt:lpstr>Virtual memory </vt:lpstr>
      <vt:lpstr>Virtual memory  (Cont.)</vt:lpstr>
      <vt:lpstr>Virtual Memory That is Larger Than Physical Memory (Self Study)</vt:lpstr>
      <vt:lpstr>Virtual-address Space (Self Study)</vt:lpstr>
      <vt:lpstr>Demand Paging</vt:lpstr>
      <vt:lpstr>Demand Paging</vt:lpstr>
      <vt:lpstr>Basic Concepts (Self Study)</vt:lpstr>
      <vt:lpstr>Valid-Invalid Bit</vt:lpstr>
      <vt:lpstr>Page Table When Some Pages Are Not in Main Memory </vt:lpstr>
      <vt:lpstr>Steps in Handling Page Fault (Self Study)</vt:lpstr>
      <vt:lpstr>Steps in Handling a Page Fault (Cont.) (Self Study)</vt:lpstr>
      <vt:lpstr>Aspects of Demand Paging (Self Study)</vt:lpstr>
      <vt:lpstr> Stages in Demand Paging – Worse Case  (Self Study)</vt:lpstr>
      <vt:lpstr>Stages in Demand Paging  (Cont.) (Self Study)</vt:lpstr>
      <vt:lpstr>Performance of Demand Paging (Self Study)</vt:lpstr>
      <vt:lpstr>Demand Paging Example (Self Study)</vt:lpstr>
      <vt:lpstr>Copy-on-Write</vt:lpstr>
      <vt:lpstr>Page Replacement (Self Study)</vt:lpstr>
      <vt:lpstr>Need For Page Replacement (Self Study)</vt:lpstr>
      <vt:lpstr>Basic Page Replacement</vt:lpstr>
      <vt:lpstr>Page Replacement (Self Study)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Thrashing</vt:lpstr>
      <vt:lpstr>Thrashing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355</cp:revision>
  <cp:lastPrinted>2013-09-30T19:34:56Z</cp:lastPrinted>
  <dcterms:created xsi:type="dcterms:W3CDTF">2011-01-13T23:43:38Z</dcterms:created>
  <dcterms:modified xsi:type="dcterms:W3CDTF">2023-11-19T18:56:06Z</dcterms:modified>
</cp:coreProperties>
</file>